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94" r:id="rId3"/>
    <p:sldId id="269" r:id="rId4"/>
    <p:sldId id="300" r:id="rId5"/>
    <p:sldId id="301" r:id="rId6"/>
    <p:sldId id="306" r:id="rId7"/>
    <p:sldId id="277" r:id="rId8"/>
    <p:sldId id="282" r:id="rId9"/>
    <p:sldId id="302" r:id="rId10"/>
    <p:sldId id="303" r:id="rId11"/>
    <p:sldId id="305" r:id="rId12"/>
    <p:sldId id="271" r:id="rId13"/>
    <p:sldId id="285" r:id="rId14"/>
    <p:sldId id="287" r:id="rId15"/>
    <p:sldId id="268" r:id="rId16"/>
    <p:sldId id="284" r:id="rId17"/>
    <p:sldId id="289" r:id="rId18"/>
    <p:sldId id="296" r:id="rId19"/>
    <p:sldId id="291" r:id="rId20"/>
    <p:sldId id="292" r:id="rId21"/>
    <p:sldId id="261" r:id="rId22"/>
    <p:sldId id="280" r:id="rId23"/>
    <p:sldId id="297" r:id="rId24"/>
    <p:sldId id="288" r:id="rId25"/>
    <p:sldId id="298" r:id="rId26"/>
    <p:sldId id="295" r:id="rId27"/>
    <p:sldId id="299" r:id="rId28"/>
    <p:sldId id="293" r:id="rId29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light" panose="00000400000000000000" pitchFamily="2" charset="0"/>
      <p:regular r:id="rId36"/>
      <p:italic r:id="rId37"/>
    </p:embeddedFont>
    <p:embeddedFont>
      <p:font typeface="Montserrat light" panose="00000400000000000000" pitchFamily="2" charset="0"/>
      <p:regular r:id="rId36"/>
      <p:italic r:id="rId37"/>
    </p:embeddedFont>
    <p:embeddedFont>
      <p:font typeface="Montserrat Medium" panose="00000600000000000000" pitchFamily="2" charset="0"/>
      <p:regular r:id="rId38"/>
      <p:italic r:id="rId39"/>
    </p:embeddedFont>
    <p:embeddedFont>
      <p:font typeface="Montserrat SemiBold" panose="000007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6208"/>
  </p:normalViewPr>
  <p:slideViewPr>
    <p:cSldViewPr snapToGrid="0" snapToObjects="1" showGuides="1">
      <p:cViewPr varScale="1">
        <p:scale>
          <a:sx n="154" d="100"/>
          <a:sy n="154" d="100"/>
        </p:scale>
        <p:origin x="2442" y="138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sp>
          <p:nvSpPr>
            <p:cNvPr id="42" name="Elipse 41"/>
            <p:cNvSpPr/>
            <p:nvPr/>
          </p:nvSpPr>
          <p:spPr>
            <a:xfrm rot="16200000">
              <a:off x="1504859" y="2120713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Elipse 37"/>
            <p:cNvSpPr/>
            <p:nvPr/>
          </p:nvSpPr>
          <p:spPr>
            <a:xfrm rot="16200000">
              <a:off x="4851311" y="2074962"/>
              <a:ext cx="590795" cy="590795"/>
            </a:xfrm>
            <a:prstGeom prst="ellipse">
              <a:avLst/>
            </a:prstGeom>
            <a:solidFill>
              <a:srgbClr val="07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/>
            <p:cNvSpPr/>
            <p:nvPr/>
          </p:nvSpPr>
          <p:spPr>
            <a:xfrm rot="16200000">
              <a:off x="6583637" y="2068639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Elipse 31"/>
            <p:cNvSpPr/>
            <p:nvPr/>
          </p:nvSpPr>
          <p:spPr>
            <a:xfrm rot="16200000">
              <a:off x="3219929" y="2120713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pic>
        <p:nvPicPr>
          <p:cNvPr id="3" name="Graphic 2" descr="Medicine with solid fill">
            <a:extLst>
              <a:ext uri="{FF2B5EF4-FFF2-40B4-BE49-F238E27FC236}">
                <a16:creationId xmlns:a16="http://schemas.microsoft.com/office/drawing/2014/main" id="{E7458411-3DE0-1568-131A-C0B24890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818" y="2421139"/>
            <a:ext cx="598750" cy="598750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714F874B-521C-E49A-B44F-FFC4D58D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466" y="2359698"/>
            <a:ext cx="600202" cy="600202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DB63911-EEF5-9396-8530-6F242A4F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517" y="2405122"/>
            <a:ext cx="515326" cy="515326"/>
          </a:xfrm>
          <a:prstGeom prst="rect">
            <a:avLst/>
          </a:prstGeom>
        </p:spPr>
      </p:pic>
      <p:pic>
        <p:nvPicPr>
          <p:cNvPr id="9" name="Graphic 8" descr="Sleep with solid fill">
            <a:extLst>
              <a:ext uri="{FF2B5EF4-FFF2-40B4-BE49-F238E27FC236}">
                <a16:creationId xmlns:a16="http://schemas.microsoft.com/office/drawing/2014/main" id="{02FEEC13-59A0-95F0-4DB5-8F0626314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9825" y="2450590"/>
            <a:ext cx="527602" cy="527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796EB-ABD5-E4BD-01C7-D6AD19264C0E}"/>
              </a:ext>
            </a:extLst>
          </p:cNvPr>
          <p:cNvSpPr/>
          <p:nvPr/>
        </p:nvSpPr>
        <p:spPr>
          <a:xfrm rot="16200000">
            <a:off x="2651343" y="277720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734491B-2DAE-810B-BD9B-15ADC92370E2}"/>
              </a:ext>
            </a:extLst>
          </p:cNvPr>
          <p:cNvSpPr/>
          <p:nvPr/>
        </p:nvSpPr>
        <p:spPr>
          <a:xfrm rot="16200000">
            <a:off x="2671938" y="4721033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564A47D-4203-07BB-0EAA-881C62F5AE11}"/>
              </a:ext>
            </a:extLst>
          </p:cNvPr>
          <p:cNvSpPr/>
          <p:nvPr/>
        </p:nvSpPr>
        <p:spPr>
          <a:xfrm rot="16200000">
            <a:off x="6074606" y="3778083"/>
            <a:ext cx="590795" cy="59079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ym typeface="+mn-ea"/>
              </a:rPr>
              <a:t>Solving the Problem with Data Science</a:t>
            </a:r>
            <a:endParaRPr lang="en-GB" dirty="0"/>
          </a:p>
        </p:txBody>
      </p:sp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842C0201-AD5C-0147-B08A-F5510D4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494" y="2824475"/>
            <a:ext cx="504492" cy="504492"/>
          </a:xfrm>
          <a:prstGeom prst="rect">
            <a:avLst/>
          </a:prstGeom>
        </p:spPr>
      </p:pic>
      <p:pic>
        <p:nvPicPr>
          <p:cNvPr id="14" name="Graphic 13" descr="Doctor female with solid fill">
            <a:extLst>
              <a:ext uri="{FF2B5EF4-FFF2-40B4-BE49-F238E27FC236}">
                <a16:creationId xmlns:a16="http://schemas.microsoft.com/office/drawing/2014/main" id="{D63D11DC-8A24-4987-D5B2-44E3F09F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05" y="4727429"/>
            <a:ext cx="529108" cy="529108"/>
          </a:xfrm>
          <a:prstGeom prst="rect">
            <a:avLst/>
          </a:prstGeom>
        </p:spPr>
      </p:pic>
      <p:pic>
        <p:nvPicPr>
          <p:cNvPr id="16" name="Graphic 15" descr="Siren with solid fill">
            <a:extLst>
              <a:ext uri="{FF2B5EF4-FFF2-40B4-BE49-F238E27FC236}">
                <a16:creationId xmlns:a16="http://schemas.microsoft.com/office/drawing/2014/main" id="{50AC211E-FFD1-574D-F1EE-1C4BDCD3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83" y="3771864"/>
            <a:ext cx="527839" cy="5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1014637"/>
          </a:xfrm>
        </p:spPr>
        <p:txBody>
          <a:bodyPr wrap="square"/>
          <a:lstStyle/>
          <a:p>
            <a:pPr algn="ctr"/>
            <a:r>
              <a:rPr lang="en-GB" sz="3200" dirty="0">
                <a:sym typeface="+mn-ea"/>
              </a:rPr>
              <a:t>Prediction using AI</a:t>
            </a:r>
            <a:endParaRPr lang="en-GB" sz="3200" dirty="0"/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045014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128</TotalTime>
  <Words>1506</Words>
  <Application>Microsoft Office PowerPoint</Application>
  <PresentationFormat>On-screen Show (4:3)</PresentationFormat>
  <Paragraphs>401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Wingdings</vt:lpstr>
      <vt:lpstr>Montserrat Medium</vt:lpstr>
      <vt:lpstr>Montserrat light</vt:lpstr>
      <vt:lpstr>Arial</vt:lpstr>
      <vt:lpstr>Montserrat</vt:lpstr>
      <vt:lpstr>Montserrat light</vt:lpstr>
      <vt:lpstr>Montserrat SemiBold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141</cp:revision>
  <dcterms:created xsi:type="dcterms:W3CDTF">2024-11-03T19:26:43Z</dcterms:created>
  <dcterms:modified xsi:type="dcterms:W3CDTF">2024-11-04T09:48:07Z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